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02" r:id="rId4"/>
    <p:sldId id="258" r:id="rId5"/>
    <p:sldId id="303" r:id="rId6"/>
    <p:sldId id="286" r:id="rId7"/>
    <p:sldId id="287" r:id="rId8"/>
    <p:sldId id="260" r:id="rId9"/>
    <p:sldId id="289" r:id="rId10"/>
    <p:sldId id="290" r:id="rId11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007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>
        <p:scale>
          <a:sx n="66" d="100"/>
          <a:sy n="66" d="100"/>
        </p:scale>
        <p:origin x="-1308" y="-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B759BA70-832D-4A99-ADA6-D12823CFD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4EA4F21-F614-4119-997F-7881DEAA6C25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8B6A36B-1D93-4230-914F-319CDDC6A43A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72122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132BE44A-5E57-42EF-A46E-5CF1094FDE38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4281488" y="10155238"/>
            <a:ext cx="32766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099" tIns="50050" rIns="100099" bIns="50050" anchor="b"/>
          <a:lstStyle/>
          <a:p>
            <a:pPr algn="r" hangingPunct="1"/>
            <a:fld id="{4F999E9A-C2D0-4446-8CE3-3F89CA198480}" type="slidenum">
              <a:rPr lang="ru-RU" sz="1300"/>
              <a:pPr algn="r" hangingPunct="1"/>
              <a:t>6</a:t>
            </a:fld>
            <a:endParaRPr lang="ru-RU" sz="1300"/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CD7BF-25BE-44B2-8ED5-43BD283F4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0BED58-84AB-4A06-B490-4D89931911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8C809-8B6F-4912-81BD-D2EB674A5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AD7D4-BBDB-4A36-9306-DEE1071086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7AB80-30B1-465C-895F-2C70B313D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B409A-D50A-4360-9441-FD75DAD60C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C8499-0CFA-4763-A1E7-BC5DDEBEB6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C003A-7A29-4D19-A90E-50158FFD7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403D0-118D-4ED3-8EB3-E3BC0B636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259BF7-21FB-44A8-AE86-0D83A4740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28941-DAFE-49E4-8C5D-808510C44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D01457A0-CC55-4AD3-A0C8-FBB56BF7B0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376488" y="227013"/>
            <a:ext cx="67675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800" b="1"/>
              <a:t>Уважаемые родители!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84550" y="1214438"/>
            <a:ext cx="4321175" cy="208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>
                <a:solidFill>
                  <a:schemeClr val="bg1"/>
                </a:solidFill>
              </a:rPr>
              <a:t>С 1 сентября 2015 года все образовательные учреждения России переходят на новый Федеральный государственный образовательный стандарт дошкольного образования (ФГОС ДО).</a:t>
            </a:r>
            <a:r>
              <a:rPr lang="ru-RU" sz="2000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503238" y="1476375"/>
            <a:ext cx="9069387" cy="1511300"/>
          </a:xfrm>
        </p:spPr>
        <p:txBody>
          <a:bodyPr/>
          <a:lstStyle/>
          <a:p>
            <a:r>
              <a:rPr lang="ru-RU" b="1" i="1" smtClean="0">
                <a:solidFill>
                  <a:schemeClr val="accent2"/>
                </a:solidFill>
              </a:rPr>
              <a:t>Спасибо </a:t>
            </a:r>
            <a:br>
              <a:rPr lang="ru-RU" b="1" i="1" smtClean="0">
                <a:solidFill>
                  <a:schemeClr val="accent2"/>
                </a:solidFill>
              </a:rPr>
            </a:br>
            <a:r>
              <a:rPr lang="ru-RU" b="1" i="1" smtClean="0">
                <a:solidFill>
                  <a:schemeClr val="accent2"/>
                </a:solidFill>
              </a:rPr>
              <a:t>за внимание!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576263" y="2411413"/>
            <a:ext cx="9001125" cy="4475162"/>
          </a:xfrm>
        </p:spPr>
        <p:txBody>
          <a:bodyPr/>
          <a:lstStyle/>
          <a:p>
            <a:pPr>
              <a:buFont typeface="Times New Roman" pitchFamily="18" charset="0"/>
              <a:buNone/>
            </a:pPr>
            <a:r>
              <a:rPr lang="ru-RU" sz="28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576263" y="1516063"/>
            <a:ext cx="8928100" cy="507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4400"/>
              <a:t>Главная цель введения </a:t>
            </a:r>
          </a:p>
          <a:p>
            <a:pPr algn="ctr"/>
            <a:r>
              <a:rPr lang="ru-RU" sz="4400" b="1"/>
              <a:t>Федеральных государственных образовательных стандартов дошкольного образования (ФГОС ДО) </a:t>
            </a:r>
            <a:r>
              <a:rPr lang="ru-RU" sz="4400"/>
              <a:t>– </a:t>
            </a:r>
          </a:p>
          <a:p>
            <a:pPr algn="ctr"/>
            <a:r>
              <a:rPr lang="ru-RU" sz="4400"/>
              <a:t>повышение качества образования и воспитания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493689"/>
            <a:ext cx="9069387" cy="1068412"/>
          </a:xfrm>
        </p:spPr>
        <p:txBody>
          <a:bodyPr/>
          <a:lstStyle/>
          <a:p>
            <a:r>
              <a:rPr lang="ru-RU" sz="3600" b="1" u="sng" dirty="0" smtClean="0"/>
              <a:t>Стандарт преследует следующие цели</a:t>
            </a:r>
            <a:r>
              <a:rPr lang="ru-RU" sz="3600" b="1" dirty="0" smtClean="0"/>
              <a:t>: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1403350"/>
            <a:ext cx="9212262" cy="5353050"/>
          </a:xfrm>
        </p:spPr>
        <p:txBody>
          <a:bodyPr/>
          <a:lstStyle/>
          <a:p>
            <a:r>
              <a:rPr lang="ru-RU" sz="2600" dirty="0" smtClean="0"/>
              <a:t>обеспечение государством равенства возможностей для каждого ребёнка в получении качественного дошкольного образования;</a:t>
            </a:r>
          </a:p>
          <a:p>
            <a:r>
              <a:rPr lang="ru-RU" sz="2600" dirty="0" smtClean="0"/>
              <a:t>обеспечение государственных гарантий уровня и качества образования на основе единства обязательных требований к условиям реализации основных образовательных программ, их структуре и результатам их освоения;</a:t>
            </a:r>
          </a:p>
          <a:p>
            <a:r>
              <a:rPr lang="ru-RU" sz="2600" dirty="0" smtClean="0"/>
              <a:t>сохранение единства образовательного пространства РФ относительно уровня дошкольного образования.</a:t>
            </a:r>
          </a:p>
          <a:p>
            <a:endParaRPr lang="ru-RU" sz="2600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1331913"/>
            <a:ext cx="9069387" cy="1260475"/>
          </a:xfrm>
        </p:spPr>
        <p:txBody>
          <a:bodyPr/>
          <a:lstStyle/>
          <a:p>
            <a:pPr eaLnBrk="1"/>
            <a:r>
              <a:rPr lang="ru-RU" sz="3200" b="1" smtClean="0">
                <a:solidFill>
                  <a:schemeClr val="accent2"/>
                </a:solidFill>
              </a:rPr>
              <a:t>Что такое </a:t>
            </a:r>
            <a:br>
              <a:rPr lang="ru-RU" sz="3200" b="1" smtClean="0">
                <a:solidFill>
                  <a:schemeClr val="accent2"/>
                </a:solidFill>
              </a:rPr>
            </a:br>
            <a:r>
              <a:rPr lang="ru-RU" sz="3200" b="1" smtClean="0">
                <a:solidFill>
                  <a:schemeClr val="accent2"/>
                </a:solidFill>
              </a:rPr>
              <a:t>Федеральный государственный образовательный стандарт</a:t>
            </a:r>
            <a:br>
              <a:rPr lang="ru-RU" sz="3200" b="1" smtClean="0">
                <a:solidFill>
                  <a:schemeClr val="accent2"/>
                </a:solidFill>
              </a:rPr>
            </a:br>
            <a:r>
              <a:rPr lang="ru-RU" sz="3200" b="1" smtClean="0">
                <a:solidFill>
                  <a:schemeClr val="accent2"/>
                </a:solidFill>
              </a:rPr>
              <a:t>дошкольного образования?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3238" y="2843213"/>
            <a:ext cx="9069387" cy="3913187"/>
          </a:xfrm>
        </p:spPr>
        <p:txBody>
          <a:bodyPr/>
          <a:lstStyle/>
          <a:p>
            <a:pPr algn="ctr" eaLnBrk="1">
              <a:buFont typeface="Times New Roman" pitchFamily="18" charset="0"/>
              <a:buNone/>
            </a:pPr>
            <a:endParaRPr lang="ru-RU" smtClean="0"/>
          </a:p>
          <a:p>
            <a:pPr algn="ctr" eaLnBrk="1">
              <a:buFont typeface="Times New Roman" pitchFamily="18" charset="0"/>
              <a:buNone/>
            </a:pPr>
            <a:r>
              <a:rPr lang="ru-RU" sz="3600" smtClean="0"/>
              <a:t> Это - совокупность требований, которые обязательно должен выполнить каждый детский сад, организуя процесс образования и воспитания дошкольников</a:t>
            </a:r>
          </a:p>
          <a:p>
            <a:pPr eaLnBrk="1">
              <a:buFont typeface="Times New Roman" pitchFamily="18" charset="0"/>
              <a:buNone/>
            </a:pPr>
            <a:r>
              <a:rPr lang="ru-RU" u="sng" smtClean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290" y="106385"/>
            <a:ext cx="9533712" cy="7120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91440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n-lt"/>
              </a:rPr>
              <a:t>Требования к условиям реализации ООП </a:t>
            </a:r>
          </a:p>
        </p:txBody>
      </p:sp>
      <p:sp>
        <p:nvSpPr>
          <p:cNvPr id="4" name="Левая фигурная скобка 3"/>
          <p:cNvSpPr>
            <a:spLocks/>
          </p:cNvSpPr>
          <p:nvPr/>
        </p:nvSpPr>
        <p:spPr bwMode="auto">
          <a:xfrm rot="-5400000">
            <a:off x="4564857" y="-904081"/>
            <a:ext cx="635000" cy="8574087"/>
          </a:xfrm>
          <a:prstGeom prst="leftBrace">
            <a:avLst>
              <a:gd name="adj1" fmla="val 8314"/>
              <a:gd name="adj2" fmla="val 50000"/>
            </a:avLst>
          </a:prstGeom>
          <a:noFill/>
          <a:ln w="22225" algn="ctr">
            <a:solidFill>
              <a:srgbClr val="C00000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endParaRPr lang="ru-RU" sz="2000">
              <a:latin typeface="Candara" pitchFamily="34" charset="0"/>
            </a:endParaRPr>
          </a:p>
        </p:txBody>
      </p:sp>
      <p:sp>
        <p:nvSpPr>
          <p:cNvPr id="6" name="Скругленный прямоугольник 5"/>
          <p:cNvSpPr>
            <a:spLocks noChangeArrowheads="1"/>
          </p:cNvSpPr>
          <p:nvPr/>
        </p:nvSpPr>
        <p:spPr bwMode="auto">
          <a:xfrm>
            <a:off x="254000" y="3700463"/>
            <a:ext cx="9567863" cy="365125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5875" algn="ctr">
            <a:solidFill>
              <a:srgbClr val="165D83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создание социальной ситуации развития 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для участников образовательных отношений, включая </a:t>
            </a:r>
            <a:r>
              <a:rPr lang="ru-RU" b="1">
                <a:latin typeface="Times New Roman" pitchFamily="18" charset="0"/>
                <a:cs typeface="Times New Roman" pitchFamily="18" charset="0"/>
              </a:rPr>
              <a:t>создание образовательной среды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, которая:</a:t>
            </a: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● гарантирует охрану и укрепление физического и психического здоровья воспитанников;</a:t>
            </a: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● обеспечивает эмоциональное и морально-нравственное благополучие воспитанников;</a:t>
            </a: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● способствует профессиональному развитию педагогических работников;</a:t>
            </a: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● создаёт условия для развивающего вариативного дошкольного образования;</a:t>
            </a: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endParaRPr lang="ru-RU">
              <a:latin typeface="Times New Roman" pitchFamily="18" charset="0"/>
              <a:cs typeface="Times New Roman" pitchFamily="18" charset="0"/>
            </a:endParaRPr>
          </a:p>
          <a:p>
            <a:pPr algn="just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>
                <a:latin typeface="Times New Roman" pitchFamily="18" charset="0"/>
                <a:cs typeface="Times New Roman" pitchFamily="18" charset="0"/>
              </a:rPr>
              <a:t>● обеспечивает его открытость и мотивирующий характер.</a:t>
            </a:r>
          </a:p>
        </p:txBody>
      </p:sp>
      <p:sp>
        <p:nvSpPr>
          <p:cNvPr id="7" name="Скругленный прямоугольник 6"/>
          <p:cNvSpPr>
            <a:spLocks noChangeArrowheads="1"/>
          </p:cNvSpPr>
          <p:nvPr/>
        </p:nvSpPr>
        <p:spPr bwMode="auto">
          <a:xfrm>
            <a:off x="231775" y="1646238"/>
            <a:ext cx="1712913" cy="12223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algn="ctr">
            <a:solidFill>
              <a:srgbClr val="165D83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психолого-педагогические условия</a:t>
            </a:r>
          </a:p>
        </p:txBody>
      </p:sp>
      <p:sp>
        <p:nvSpPr>
          <p:cNvPr id="8" name="Скругленный прямоугольник 7"/>
          <p:cNvSpPr>
            <a:spLocks noChangeArrowheads="1"/>
          </p:cNvSpPr>
          <p:nvPr/>
        </p:nvSpPr>
        <p:spPr bwMode="auto">
          <a:xfrm>
            <a:off x="2135188" y="920750"/>
            <a:ext cx="17145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algn="ctr">
            <a:solidFill>
              <a:srgbClr val="165D83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кадровые</a:t>
            </a:r>
          </a:p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условия</a:t>
            </a:r>
          </a:p>
        </p:txBody>
      </p:sp>
      <p:sp>
        <p:nvSpPr>
          <p:cNvPr id="9" name="Скругленный прямоугольник 8"/>
          <p:cNvSpPr>
            <a:spLocks noChangeArrowheads="1"/>
          </p:cNvSpPr>
          <p:nvPr/>
        </p:nvSpPr>
        <p:spPr bwMode="auto">
          <a:xfrm>
            <a:off x="4025900" y="1949450"/>
            <a:ext cx="1712913" cy="12207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algn="ctr">
            <a:solidFill>
              <a:srgbClr val="165D83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материально-технические</a:t>
            </a:r>
          </a:p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условия</a:t>
            </a:r>
          </a:p>
        </p:txBody>
      </p:sp>
      <p:sp>
        <p:nvSpPr>
          <p:cNvPr id="10" name="Скругленный прямоугольник 9"/>
          <p:cNvSpPr>
            <a:spLocks noChangeArrowheads="1"/>
          </p:cNvSpPr>
          <p:nvPr/>
        </p:nvSpPr>
        <p:spPr bwMode="auto">
          <a:xfrm>
            <a:off x="5870575" y="946150"/>
            <a:ext cx="1712913" cy="12223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algn="ctr">
            <a:solidFill>
              <a:srgbClr val="165D83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финансовые</a:t>
            </a:r>
          </a:p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условия</a:t>
            </a:r>
          </a:p>
        </p:txBody>
      </p:sp>
      <p:sp>
        <p:nvSpPr>
          <p:cNvPr id="11" name="Скругленный прямоугольник 10"/>
          <p:cNvSpPr>
            <a:spLocks noChangeArrowheads="1"/>
          </p:cNvSpPr>
          <p:nvPr/>
        </p:nvSpPr>
        <p:spPr bwMode="auto">
          <a:xfrm>
            <a:off x="7897813" y="1557338"/>
            <a:ext cx="17145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15875" algn="ctr">
            <a:solidFill>
              <a:srgbClr val="165D83"/>
            </a:solidFill>
            <a:round/>
            <a:headEnd/>
            <a:tailEnd/>
          </a:ln>
        </p:spPr>
        <p:txBody>
          <a:bodyPr lIns="100794" tIns="50397" rIns="100794" bIns="50397" anchor="ctr"/>
          <a:lstStyle/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развивающая</a:t>
            </a:r>
          </a:p>
          <a:p>
            <a:pPr algn="ctr" defTabSz="1008063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ru-RU" sz="1500" b="1">
                <a:latin typeface="Times New Roman" pitchFamily="18" charset="0"/>
                <a:cs typeface="Times New Roman" pitchFamily="18" charset="0"/>
              </a:rPr>
              <a:t>предметно-пространственная среда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Diagram 5"/>
          <p:cNvGraphicFramePr>
            <a:graphicFrameLocks noChangeAspect="1"/>
          </p:cNvGraphicFramePr>
          <p:nvPr>
            <p:ph idx="4294967295"/>
          </p:nvPr>
        </p:nvGraphicFramePr>
        <p:xfrm>
          <a:off x="1512888" y="2224088"/>
          <a:ext cx="8567737" cy="4535487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  <p:sp>
        <p:nvSpPr>
          <p:cNvPr id="1030" name="Oval 23"/>
          <p:cNvSpPr>
            <a:spLocks noChangeArrowheads="1"/>
          </p:cNvSpPr>
          <p:nvPr/>
        </p:nvSpPr>
        <p:spPr bwMode="auto">
          <a:xfrm>
            <a:off x="539750" y="1279525"/>
            <a:ext cx="8786813" cy="5786438"/>
          </a:xfrm>
          <a:prstGeom prst="ellipse">
            <a:avLst/>
          </a:prstGeom>
          <a:solidFill>
            <a:srgbClr val="FFFF99"/>
          </a:solidFill>
          <a:ln w="14351" algn="ctr">
            <a:solidFill>
              <a:srgbClr val="000000"/>
            </a:solidFill>
            <a:round/>
            <a:headEnd/>
            <a:tailEnd/>
          </a:ln>
        </p:spPr>
        <p:txBody>
          <a:bodyPr wrap="none" lIns="100794" tIns="50397" rIns="100794" bIns="50397" anchor="ctr"/>
          <a:lstStyle/>
          <a:p>
            <a:pPr hangingPunct="1"/>
            <a:endParaRPr lang="ru-RU">
              <a:latin typeface="Tahoma" charset="0"/>
            </a:endParaRPr>
          </a:p>
        </p:txBody>
      </p:sp>
      <p:sp>
        <p:nvSpPr>
          <p:cNvPr id="1031" name="Rectangle 8"/>
          <p:cNvSpPr>
            <a:spLocks noChangeArrowheads="1"/>
          </p:cNvSpPr>
          <p:nvPr/>
        </p:nvSpPr>
        <p:spPr bwMode="auto">
          <a:xfrm>
            <a:off x="673100" y="1136650"/>
            <a:ext cx="9131300" cy="613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794" tIns="50397" rIns="100794" bIns="50397"/>
          <a:lstStyle/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ru-RU" sz="3500">
              <a:latin typeface="Tahoma" charset="0"/>
            </a:endParaRPr>
          </a:p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ru-RU" sz="3500">
              <a:latin typeface="Tahoma" charset="0"/>
            </a:endParaRPr>
          </a:p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ru-RU" sz="3500">
              <a:latin typeface="Tahoma" charset="0"/>
            </a:endParaRPr>
          </a:p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ru-RU" sz="3500">
              <a:latin typeface="Tahoma" charset="0"/>
            </a:endParaRPr>
          </a:p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ru-RU" sz="3500">
              <a:latin typeface="Tahoma" charset="0"/>
            </a:endParaRPr>
          </a:p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endParaRPr lang="ru-RU" sz="3500">
              <a:latin typeface="Tahoma" charset="0"/>
            </a:endParaRPr>
          </a:p>
          <a:p>
            <a:pPr marL="671513" indent="-671513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ru-RU" sz="3500">
                <a:latin typeface="Tahoma" charset="0"/>
              </a:rPr>
              <a:t> </a:t>
            </a:r>
            <a:endParaRPr lang="ru-RU">
              <a:latin typeface="Tahoma" charset="0"/>
            </a:endParaRPr>
          </a:p>
        </p:txBody>
      </p:sp>
      <p:graphicFrame>
        <p:nvGraphicFramePr>
          <p:cNvPr id="1028" name="Diagram 9"/>
          <p:cNvGraphicFramePr>
            <a:graphicFrameLocks noChangeAspect="1"/>
          </p:cNvGraphicFramePr>
          <p:nvPr/>
        </p:nvGraphicFramePr>
        <p:xfrm>
          <a:off x="357188" y="1795463"/>
          <a:ext cx="9447212" cy="5568950"/>
        </p:xfrm>
        <a:graphic>
          <a:graphicData uri="http://schemas.openxmlformats.org/drawingml/2006/compatibility">
            <com:legacyDrawing xmlns:com="http://schemas.openxmlformats.org/drawingml/2006/compatibility" spid="_x0000_s1028"/>
          </a:graphicData>
        </a:graphic>
      </p:graphicFrame>
      <p:sp>
        <p:nvSpPr>
          <p:cNvPr id="95240" name="Oval 18"/>
          <p:cNvSpPr>
            <a:spLocks noChangeArrowheads="1"/>
          </p:cNvSpPr>
          <p:nvPr/>
        </p:nvSpPr>
        <p:spPr bwMode="auto">
          <a:xfrm>
            <a:off x="825500" y="3494088"/>
            <a:ext cx="4165600" cy="257175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9207" tIns="51588" rIns="99207" bIns="51588" anchor="ctr"/>
          <a:lstStyle/>
          <a:p>
            <a:pPr algn="ctr">
              <a:defRPr/>
            </a:pP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К структуре </a:t>
            </a:r>
          </a:p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основных </a:t>
            </a:r>
          </a:p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образовательных </a:t>
            </a:r>
          </a:p>
          <a:p>
            <a:pPr algn="ctr">
              <a:defRPr/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</a:t>
            </a:r>
          </a:p>
        </p:txBody>
      </p:sp>
      <p:sp>
        <p:nvSpPr>
          <p:cNvPr id="95241" name="Oval 19"/>
          <p:cNvSpPr>
            <a:spLocks noChangeArrowheads="1"/>
          </p:cNvSpPr>
          <p:nvPr/>
        </p:nvSpPr>
        <p:spPr bwMode="auto">
          <a:xfrm>
            <a:off x="3214688" y="1350963"/>
            <a:ext cx="3808412" cy="2357437"/>
          </a:xfrm>
          <a:prstGeom prst="ellipse">
            <a:avLst/>
          </a:prstGeom>
          <a:solidFill>
            <a:srgbClr val="CC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9207" tIns="51588" rIns="99207" bIns="51588" anchor="ctr"/>
          <a:lstStyle/>
          <a:p>
            <a:pPr algn="ctr">
              <a:defRPr/>
            </a:pP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 </a:t>
            </a:r>
            <a:r>
              <a:rPr lang="ru-RU" sz="31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результатам 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освоения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основных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образовательных 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программ</a:t>
            </a:r>
          </a:p>
        </p:txBody>
      </p:sp>
      <p:sp>
        <p:nvSpPr>
          <p:cNvPr id="95242" name="Oval 20"/>
          <p:cNvSpPr>
            <a:spLocks noChangeArrowheads="1"/>
          </p:cNvSpPr>
          <p:nvPr/>
        </p:nvSpPr>
        <p:spPr bwMode="auto">
          <a:xfrm>
            <a:off x="5111750" y="3494088"/>
            <a:ext cx="3992563" cy="264318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9207" tIns="51588" rIns="99207" bIns="51588" anchor="ctr"/>
          <a:lstStyle/>
          <a:p>
            <a:pPr algn="ctr">
              <a:defRPr/>
            </a:pPr>
            <a:r>
              <a:rPr lang="ru-RU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Т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 условиям 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реализации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основных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образовательных </a:t>
            </a:r>
          </a:p>
          <a:p>
            <a:pPr algn="ctr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программ</a:t>
            </a:r>
          </a:p>
        </p:txBody>
      </p:sp>
      <p:sp>
        <p:nvSpPr>
          <p:cNvPr id="1035" name="Rectangle 21"/>
          <p:cNvSpPr>
            <a:spLocks noChangeArrowheads="1"/>
          </p:cNvSpPr>
          <p:nvPr/>
        </p:nvSpPr>
        <p:spPr bwMode="auto">
          <a:xfrm>
            <a:off x="0" y="0"/>
            <a:ext cx="10080625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207" tIns="51588" rIns="99207" bIns="51588">
            <a:spAutoFit/>
          </a:bodyPr>
          <a:lstStyle/>
          <a:p>
            <a:pPr hangingPunct="1"/>
            <a:r>
              <a:rPr lang="ru-RU" sz="3100">
                <a:solidFill>
                  <a:schemeClr val="bg1"/>
                </a:solidFill>
                <a:latin typeface="Tahoma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40" grpId="0" animBg="1"/>
      <p:bldP spid="95241" grpId="0" animBg="1"/>
      <p:bldP spid="9524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187450"/>
            <a:ext cx="9069388" cy="1008063"/>
          </a:xfrm>
        </p:spPr>
        <p:txBody>
          <a:bodyPr/>
          <a:lstStyle/>
          <a:p>
            <a:pPr eaLnBrk="1"/>
            <a:r>
              <a:rPr lang="ru-RU" sz="2800" b="1" smtClean="0">
                <a:solidFill>
                  <a:srgbClr val="003399"/>
                </a:solidFill>
              </a:rPr>
              <a:t>Что является отличительной особенностью Стандарта?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2208213"/>
            <a:ext cx="9358313" cy="4941887"/>
          </a:xfrm>
        </p:spPr>
        <p:txBody>
          <a:bodyPr/>
          <a:lstStyle/>
          <a:p>
            <a:pPr marL="0" indent="0" eaLnBrk="1">
              <a:lnSpc>
                <a:spcPct val="73000"/>
              </a:lnSpc>
              <a:buFont typeface="Times New Roman" pitchFamily="18" charset="0"/>
              <a:buNone/>
            </a:pPr>
            <a:r>
              <a:rPr lang="ru-RU" sz="2000" b="1" smtClean="0"/>
              <a:t>Что требовалось раньше:                                    Что требуется сейчас:</a:t>
            </a:r>
          </a:p>
          <a:p>
            <a:pPr marL="0" indent="0" eaLnBrk="1">
              <a:lnSpc>
                <a:spcPct val="73000"/>
              </a:lnSpc>
              <a:buFont typeface="Times New Roman" pitchFamily="18" charset="0"/>
              <a:buNone/>
            </a:pPr>
            <a:r>
              <a:rPr lang="ru-RU" sz="2000" b="1" smtClean="0"/>
              <a:t>  </a:t>
            </a:r>
            <a:r>
              <a:rPr lang="ru-RU" sz="2000" smtClean="0"/>
              <a:t>Формировать, давать знания                                 Развивать умения и навыки</a:t>
            </a:r>
          </a:p>
          <a:p>
            <a:pPr marL="0" indent="0" algn="ctr" eaLnBrk="1">
              <a:lnSpc>
                <a:spcPct val="100000"/>
              </a:lnSpc>
              <a:buFont typeface="Times New Roman" pitchFamily="18" charset="0"/>
              <a:buNone/>
            </a:pPr>
            <a:endParaRPr lang="ru-RU" sz="2000" b="1" u="sng" smtClean="0"/>
          </a:p>
          <a:p>
            <a:pPr marL="0" indent="0" algn="ctr" eaLnBrk="1">
              <a:lnSpc>
                <a:spcPct val="100000"/>
              </a:lnSpc>
              <a:buFont typeface="Times New Roman" pitchFamily="18" charset="0"/>
              <a:buNone/>
            </a:pPr>
            <a:endParaRPr lang="ru-RU" sz="2800" b="1" u="sng" smtClean="0"/>
          </a:p>
          <a:p>
            <a:pPr marL="0" indent="0" algn="ctr" eaLnBrk="1">
              <a:lnSpc>
                <a:spcPct val="100000"/>
              </a:lnSpc>
              <a:buFont typeface="Times New Roman" pitchFamily="18" charset="0"/>
              <a:buNone/>
            </a:pPr>
            <a:r>
              <a:rPr lang="ru-RU" sz="2800" b="1" u="sng" smtClean="0"/>
              <a:t>В информационном обществе главными стали не знания, а умение ими пользоваться!</a:t>
            </a:r>
            <a:endParaRPr lang="ru-RU" sz="2800" smtClean="0"/>
          </a:p>
          <a:p>
            <a:pPr marL="0" indent="0">
              <a:lnSpc>
                <a:spcPct val="90000"/>
              </a:lnSpc>
              <a:buFont typeface="Times New Roman" pitchFamily="18" charset="0"/>
              <a:buNone/>
            </a:pPr>
            <a:endParaRPr lang="ru-RU" sz="2800" u="sng" smtClean="0"/>
          </a:p>
          <a:p>
            <a:pPr marL="0" indent="0">
              <a:lnSpc>
                <a:spcPct val="90000"/>
              </a:lnSpc>
            </a:pPr>
            <a:endParaRPr lang="ru-RU" sz="3600" smtClean="0"/>
          </a:p>
          <a:p>
            <a:pPr marL="0" indent="0" eaLnBrk="1">
              <a:lnSpc>
                <a:spcPct val="73000"/>
              </a:lnSpc>
              <a:buFont typeface="Times New Roman" pitchFamily="18" charset="0"/>
              <a:buNone/>
            </a:pPr>
            <a:endParaRPr lang="ru-RU" sz="3600" b="1" smtClean="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431800" y="4067175"/>
            <a:ext cx="9288463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1187450"/>
            <a:ext cx="9069388" cy="1008063"/>
          </a:xfrm>
        </p:spPr>
        <p:txBody>
          <a:bodyPr/>
          <a:lstStyle/>
          <a:p>
            <a:pPr eaLnBrk="1"/>
            <a:r>
              <a:rPr lang="ru-RU" sz="2400" u="sng" smtClean="0"/>
              <a:t/>
            </a:r>
            <a:br>
              <a:rPr lang="ru-RU" sz="2400" u="sng" smtClean="0"/>
            </a:br>
            <a:r>
              <a:rPr lang="ru-RU" sz="2400" u="sng" smtClean="0"/>
              <a:t/>
            </a:r>
            <a:br>
              <a:rPr lang="ru-RU" sz="2400" u="sng" smtClean="0"/>
            </a:br>
            <a:r>
              <a:rPr lang="ru-RU" sz="2800" b="1" u="sng" smtClean="0">
                <a:solidFill>
                  <a:schemeClr val="accent2"/>
                </a:solidFill>
              </a:rPr>
              <a:t>Стандарт решает задачи: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195513"/>
            <a:ext cx="9391650" cy="4776787"/>
          </a:xfrm>
        </p:spPr>
        <p:txBody>
          <a:bodyPr/>
          <a:lstStyle/>
          <a:p>
            <a:pPr marL="0" indent="0" algn="ctr" eaLnBrk="1">
              <a:lnSpc>
                <a:spcPct val="73000"/>
              </a:lnSpc>
              <a:buFont typeface="Times New Roman" pitchFamily="18" charset="0"/>
              <a:buNone/>
            </a:pPr>
            <a:endParaRPr lang="ru-RU" sz="2800" smtClean="0"/>
          </a:p>
          <a:p>
            <a:pPr marL="0" indent="0">
              <a:lnSpc>
                <a:spcPct val="83000"/>
              </a:lnSpc>
            </a:pPr>
            <a:r>
              <a:rPr lang="ru-RU" sz="2800" smtClean="0"/>
              <a:t>обеспечения вариативности и разнообразия содержания образовательных программ и организационных форм уровня дошкольного образования, возможности формирования образовательных программ различных уровней сложности и направленности с учётом образовательных потребностей и способностей воспитанников;</a:t>
            </a:r>
          </a:p>
          <a:p>
            <a:pPr marL="0" indent="0">
              <a:lnSpc>
                <a:spcPct val="83000"/>
              </a:lnSpc>
            </a:pPr>
            <a:r>
              <a:rPr lang="ru-RU" sz="2800" smtClean="0"/>
              <a:t>формирования социокультурной среды, соответствующей возрастным и индивидуальным особенностям детей;</a:t>
            </a:r>
          </a:p>
          <a:p>
            <a:pPr marL="0" indent="0">
              <a:lnSpc>
                <a:spcPct val="83000"/>
              </a:lnSpc>
              <a:buFont typeface="Times New Roman" pitchFamily="18" charset="0"/>
              <a:buNone/>
            </a:pPr>
            <a:endParaRPr lang="ru-RU" sz="2800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79500" y="2916238"/>
            <a:ext cx="928846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b="1">
              <a:solidFill>
                <a:srgbClr val="0099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Содержимое 2"/>
          <p:cNvSpPr>
            <a:spLocks noGrp="1"/>
          </p:cNvSpPr>
          <p:nvPr>
            <p:ph idx="4294967295"/>
          </p:nvPr>
        </p:nvSpPr>
        <p:spPr>
          <a:xfrm>
            <a:off x="0" y="1768475"/>
            <a:ext cx="9069388" cy="49879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 smtClean="0"/>
              <a:t>обеспечения равных возможностей полноценного развития каждого ребёнка в период дошкольного детства независимо от места проживания, пола, нации, языка, социального статуса, психофизиологических особенностей (в том числе ограниченных возможностей здоровья); 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обеспечения преемственности основных образовательных программ дошкольного и начального общего образования.</a:t>
            </a:r>
          </a:p>
        </p:txBody>
      </p:sp>
      <p:sp>
        <p:nvSpPr>
          <p:cNvPr id="8196" name="Прямоугольник 3"/>
          <p:cNvSpPr>
            <a:spLocks noChangeArrowheads="1"/>
          </p:cNvSpPr>
          <p:nvPr/>
        </p:nvSpPr>
        <p:spPr bwMode="auto">
          <a:xfrm>
            <a:off x="539750" y="2351088"/>
            <a:ext cx="9072563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ru-RU" sz="3600" b="1"/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351</Words>
  <Application>Microsoft Office PowerPoint</Application>
  <PresentationFormat>Произвольный</PresentationFormat>
  <Paragraphs>78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Оформление по умолчанию</vt:lpstr>
      <vt:lpstr>Слайд 1</vt:lpstr>
      <vt:lpstr>Слайд 2</vt:lpstr>
      <vt:lpstr>Стандарт преследует следующие цели: </vt:lpstr>
      <vt:lpstr>Что такое  Федеральный государственный образовательный стандарт дошкольного образования?</vt:lpstr>
      <vt:lpstr>Слайд 5</vt:lpstr>
      <vt:lpstr>Слайд 6</vt:lpstr>
      <vt:lpstr>Что является отличительной особенностью Стандарта?</vt:lpstr>
      <vt:lpstr>  Стандарт решает задачи:</vt:lpstr>
      <vt:lpstr>Слайд 9</vt:lpstr>
      <vt:lpstr>Спасибо 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41</cp:revision>
  <cp:lastPrinted>1601-01-01T00:00:00Z</cp:lastPrinted>
  <dcterms:created xsi:type="dcterms:W3CDTF">2010-10-27T05:18:47Z</dcterms:created>
  <dcterms:modified xsi:type="dcterms:W3CDTF">2015-05-18T06:26:43Z</dcterms:modified>
</cp:coreProperties>
</file>